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4"/>
  </p:sldMasterIdLst>
  <p:notesMasterIdLst>
    <p:notesMasterId r:id="rId16"/>
  </p:notesMasterIdLst>
  <p:sldIdLst>
    <p:sldId id="306" r:id="rId5"/>
    <p:sldId id="307" r:id="rId6"/>
    <p:sldId id="317" r:id="rId7"/>
    <p:sldId id="318" r:id="rId8"/>
    <p:sldId id="308" r:id="rId9"/>
    <p:sldId id="314" r:id="rId10"/>
    <p:sldId id="315" r:id="rId11"/>
    <p:sldId id="316" r:id="rId12"/>
    <p:sldId id="319" r:id="rId13"/>
    <p:sldId id="320" r:id="rId14"/>
    <p:sldId id="31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6" autoAdjust="0"/>
    <p:restoredTop sz="84967" autoAdjust="0"/>
  </p:normalViewPr>
  <p:slideViewPr>
    <p:cSldViewPr snapToGrid="0">
      <p:cViewPr varScale="1">
        <p:scale>
          <a:sx n="131" d="100"/>
          <a:sy n="131" d="100"/>
        </p:scale>
        <p:origin x="192" y="59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7114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43969861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006852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1661878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3015716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9/3/20XX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47947170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9/3/20XX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59799442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20896383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02025430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86755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324964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198924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45495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7" name="Graphic 12">
            <a:extLst>
              <a:ext uri="{FF2B5EF4-FFF2-40B4-BE49-F238E27FC236}">
                <a16:creationId xmlns:a16="http://schemas.microsoft.com/office/drawing/2014/main" id="{F8C98E29-7B9B-A21B-8C83-4152E47C4CEE}"/>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8" name="Graphic 13">
            <a:extLst>
              <a:ext uri="{FF2B5EF4-FFF2-40B4-BE49-F238E27FC236}">
                <a16:creationId xmlns:a16="http://schemas.microsoft.com/office/drawing/2014/main" id="{25484B20-A9A9-F104-0E95-BA23F94D67D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F8DCAD22-EBD4-544E-F104-C1B1E480FA4C}"/>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0" name="Graphic 22">
            <a:extLst>
              <a:ext uri="{FF2B5EF4-FFF2-40B4-BE49-F238E27FC236}">
                <a16:creationId xmlns:a16="http://schemas.microsoft.com/office/drawing/2014/main" id="{D4878B31-9DFC-1C97-3A86-AC56DABC032D}"/>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F9DB9E58-1A3A-6580-D56E-A238FEA1EA64}"/>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2" name="Graphic 23">
            <a:extLst>
              <a:ext uri="{FF2B5EF4-FFF2-40B4-BE49-F238E27FC236}">
                <a16:creationId xmlns:a16="http://schemas.microsoft.com/office/drawing/2014/main" id="{6ACBFF76-CD54-6BF0-9055-8AE4458C09D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2710211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8" name="Graphic 15">
            <a:extLst>
              <a:ext uri="{FF2B5EF4-FFF2-40B4-BE49-F238E27FC236}">
                <a16:creationId xmlns:a16="http://schemas.microsoft.com/office/drawing/2014/main" id="{9AD50A34-F8B6-A9BA-CBF3-2BF25F52355F}"/>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9" name="Graphic 16">
            <a:extLst>
              <a:ext uri="{FF2B5EF4-FFF2-40B4-BE49-F238E27FC236}">
                <a16:creationId xmlns:a16="http://schemas.microsoft.com/office/drawing/2014/main" id="{9C5B4D7A-7042-6B18-8905-1B62D4CAA1D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0" name="Graphic 14">
            <a:extLst>
              <a:ext uri="{FF2B5EF4-FFF2-40B4-BE49-F238E27FC236}">
                <a16:creationId xmlns:a16="http://schemas.microsoft.com/office/drawing/2014/main" id="{AC17F039-EAC8-52E9-5137-33F34123FFCE}"/>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428601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
        <p:nvSpPr>
          <p:cNvPr id="10" name="Graphic 15">
            <a:extLst>
              <a:ext uri="{FF2B5EF4-FFF2-40B4-BE49-F238E27FC236}">
                <a16:creationId xmlns:a16="http://schemas.microsoft.com/office/drawing/2014/main" id="{C3F9FE05-3D7D-FFF4-1F2B-CC5DA6689BB9}"/>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1" name="Graphic 16">
            <a:extLst>
              <a:ext uri="{FF2B5EF4-FFF2-40B4-BE49-F238E27FC236}">
                <a16:creationId xmlns:a16="http://schemas.microsoft.com/office/drawing/2014/main" id="{FB184F7E-D262-BF13-1CA6-99AA82F38625}"/>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Graphic 14">
            <a:extLst>
              <a:ext uri="{FF2B5EF4-FFF2-40B4-BE49-F238E27FC236}">
                <a16:creationId xmlns:a16="http://schemas.microsoft.com/office/drawing/2014/main" id="{63FFE9F8-B7EC-9464-5E85-200DC5F86B9D}"/>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340372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12/31/23</a:t>
            </a:fld>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61127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12/31/23</a:t>
            </a:fld>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24994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12/31/23</a:t>
            </a:fld>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36221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12/31/23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47910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9/3/20XX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3268885351"/>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6" r:id="rId20"/>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872012" y="1447800"/>
            <a:ext cx="5565800" cy="3329581"/>
          </a:xfrm>
        </p:spPr>
        <p:txBody>
          <a:bodyPr>
            <a:normAutofit fontScale="90000"/>
          </a:bodyPr>
          <a:lstStyle/>
          <a:p>
            <a:r>
              <a:rPr lang="en-US" spc="400" dirty="0">
                <a:solidFill>
                  <a:srgbClr val="EBEBEB"/>
                </a:solidFill>
              </a:rPr>
              <a:t>2Centz Application</a:t>
            </a:r>
            <a:endParaRPr lang="en-US" dirty="0">
              <a:solidFill>
                <a:srgbClr val="EBEBEB"/>
              </a:solidFill>
            </a:endParaRP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872012" y="5191448"/>
            <a:ext cx="5222326" cy="861420"/>
          </a:xfrm>
        </p:spPr>
        <p:txBody>
          <a:bodyPr>
            <a:normAutofit/>
          </a:bodyPr>
          <a:lstStyle/>
          <a:p>
            <a:r>
              <a:rPr lang="en-US" dirty="0">
                <a:solidFill>
                  <a:schemeClr val="tx2">
                    <a:lumMod val="40000"/>
                    <a:lumOff val="60000"/>
                  </a:schemeClr>
                </a:solidFill>
              </a:rPr>
              <a:t>Elton Ago</a:t>
            </a:r>
          </a:p>
          <a:p>
            <a:endParaRPr lang="en-US" dirty="0">
              <a:solidFill>
                <a:schemeClr val="tx2">
                  <a:lumMod val="40000"/>
                  <a:lumOff val="60000"/>
                </a:schemeClr>
              </a:solidFill>
            </a:endParaRPr>
          </a:p>
        </p:txBody>
      </p:sp>
      <p:sp>
        <p:nvSpPr>
          <p:cNvPr id="16"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swirling meteorite">
            <a:extLst>
              <a:ext uri="{FF2B5EF4-FFF2-40B4-BE49-F238E27FC236}">
                <a16:creationId xmlns:a16="http://schemas.microsoft.com/office/drawing/2014/main" id="{82BE5F4C-B275-0612-D4CA-9849775DA46F}"/>
              </a:ext>
            </a:extLst>
          </p:cNvPr>
          <p:cNvPicPr>
            <a:picLocks noChangeAspect="1"/>
          </p:cNvPicPr>
          <p:nvPr/>
        </p:nvPicPr>
        <p:blipFill rotWithShape="1">
          <a:blip r:embed="rId3"/>
          <a:srcRect l="31188" r="26496" b="1"/>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14" name="Rectangle 13">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0" y="-313685"/>
            <a:ext cx="9181185" cy="1189985"/>
          </a:xfrm>
        </p:spPr>
        <p:txBody>
          <a:bodyPr vert="horz" lIns="91440" tIns="45720" rIns="91440" bIns="45720" rtlCol="0" anchor="b">
            <a:normAutofit/>
          </a:bodyPr>
          <a:lstStyle/>
          <a:p>
            <a:r>
              <a:rPr lang="en-US" sz="6000" dirty="0"/>
              <a:t>Prediction Screen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9264769" y="3925563"/>
            <a:ext cx="2793483" cy="2790462"/>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10</a:t>
            </a:fld>
            <a:endParaRPr lang="en-US">
              <a:solidFill>
                <a:schemeClr val="tx1">
                  <a:tint val="75000"/>
                </a:schemeClr>
              </a:solidFill>
            </a:endParaRPr>
          </a:p>
        </p:txBody>
      </p:sp>
      <p:pic>
        <p:nvPicPr>
          <p:cNvPr id="4" name="Picture 3" descr="A screen shot of a graph&#10;&#10;Description automatically generated">
            <a:extLst>
              <a:ext uri="{FF2B5EF4-FFF2-40B4-BE49-F238E27FC236}">
                <a16:creationId xmlns:a16="http://schemas.microsoft.com/office/drawing/2014/main" id="{FDE145F6-35A5-DFE3-509D-73832B75BC5C}"/>
              </a:ext>
            </a:extLst>
          </p:cNvPr>
          <p:cNvPicPr>
            <a:picLocks noChangeAspect="1"/>
          </p:cNvPicPr>
          <p:nvPr/>
        </p:nvPicPr>
        <p:blipFill>
          <a:blip r:embed="rId3"/>
          <a:stretch>
            <a:fillRect/>
          </a:stretch>
        </p:blipFill>
        <p:spPr>
          <a:xfrm>
            <a:off x="1001261" y="785091"/>
            <a:ext cx="5382286" cy="6072909"/>
          </a:xfrm>
          <a:prstGeom prst="rect">
            <a:avLst/>
          </a:prstGeom>
        </p:spPr>
      </p:pic>
      <p:sp>
        <p:nvSpPr>
          <p:cNvPr id="6" name="Oval 5">
            <a:extLst>
              <a:ext uri="{FF2B5EF4-FFF2-40B4-BE49-F238E27FC236}">
                <a16:creationId xmlns:a16="http://schemas.microsoft.com/office/drawing/2014/main" id="{03AF1B08-8D5A-8C6F-1E90-04BE8E6CA7A2}"/>
              </a:ext>
            </a:extLst>
          </p:cNvPr>
          <p:cNvSpPr/>
          <p:nvPr/>
        </p:nvSpPr>
        <p:spPr>
          <a:xfrm>
            <a:off x="5512279" y="2915728"/>
            <a:ext cx="655608" cy="2587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89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srcRect t="108" b="108"/>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lnSpcReduction="10000"/>
          </a:bodyPr>
          <a:lstStyle/>
          <a:p>
            <a:r>
              <a:rPr lang="en-US" dirty="0"/>
              <a:t>Elton Ago</a:t>
            </a:r>
          </a:p>
          <a:p>
            <a:r>
              <a:rPr lang="en-US" dirty="0"/>
              <a:t>Human-Computer Interactions</a:t>
            </a:r>
          </a:p>
          <a:p>
            <a:r>
              <a:rPr lang="en-US" dirty="0"/>
              <a:t>Professor H. Zhou</a:t>
            </a:r>
          </a:p>
          <a:p>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648929" y="629266"/>
            <a:ext cx="4337139" cy="1622321"/>
          </a:xfrm>
        </p:spPr>
        <p:txBody>
          <a:bodyPr vert="horz" lIns="91440" tIns="45720" rIns="91440" bIns="45720" rtlCol="0" anchor="t">
            <a:normAutofit/>
          </a:bodyPr>
          <a:lstStyle/>
          <a:p>
            <a:pPr algn="l"/>
            <a:r>
              <a:rPr lang="en-US" sz="4200" b="0" dirty="0">
                <a:solidFill>
                  <a:srgbClr val="EBEBEB"/>
                </a:solidFill>
              </a:rPr>
              <a:t>Application layout</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648930" y="2438400"/>
            <a:ext cx="6188189" cy="3785419"/>
          </a:xfrm>
        </p:spPr>
        <p:txBody>
          <a:bodyPr vert="horz" lIns="91440" tIns="45720" rIns="91440" bIns="45720" rtlCol="0">
            <a:normAutofit/>
          </a:bodyPr>
          <a:lstStyle/>
          <a:p>
            <a:pPr algn="l">
              <a:buFont typeface="Wingdings 3" charset="2"/>
              <a:buChar char=""/>
            </a:pPr>
            <a:r>
              <a:rPr lang="en-US" dirty="0">
                <a:solidFill>
                  <a:srgbClr val="FFFFFF"/>
                </a:solidFill>
              </a:rPr>
              <a:t>Home Screen</a:t>
            </a:r>
          </a:p>
          <a:p>
            <a:pPr algn="l">
              <a:buFont typeface="Wingdings 3" charset="2"/>
              <a:buChar char=""/>
            </a:pPr>
            <a:r>
              <a:rPr lang="en-US" dirty="0">
                <a:solidFill>
                  <a:srgbClr val="FFFFFF"/>
                </a:solidFill>
              </a:rPr>
              <a:t>S&amp;P500 Companies</a:t>
            </a:r>
          </a:p>
          <a:p>
            <a:pPr algn="l">
              <a:buFont typeface="Wingdings 3" charset="2"/>
              <a:buChar char=""/>
            </a:pPr>
            <a:r>
              <a:rPr lang="en-US" dirty="0">
                <a:solidFill>
                  <a:srgbClr val="FFFFFF"/>
                </a:solidFill>
              </a:rPr>
              <a:t>Create Account</a:t>
            </a:r>
          </a:p>
          <a:p>
            <a:pPr algn="l">
              <a:buFont typeface="Wingdings 3" charset="2"/>
              <a:buChar char=""/>
            </a:pPr>
            <a:r>
              <a:rPr lang="en-US" dirty="0">
                <a:solidFill>
                  <a:srgbClr val="FFFFFF"/>
                </a:solidFill>
              </a:rPr>
              <a:t>Login to Account</a:t>
            </a:r>
          </a:p>
          <a:p>
            <a:pPr algn="l">
              <a:buFont typeface="Wingdings 3" charset="2"/>
              <a:buChar char=""/>
            </a:pPr>
            <a:r>
              <a:rPr lang="en-US" dirty="0">
                <a:solidFill>
                  <a:srgbClr val="FFFFFF"/>
                </a:solidFill>
              </a:rPr>
              <a:t>Searched Asset</a:t>
            </a:r>
          </a:p>
          <a:p>
            <a:pPr algn="l">
              <a:buFont typeface="Wingdings 3" charset="2"/>
              <a:buChar char=""/>
            </a:pPr>
            <a:r>
              <a:rPr lang="en-US" dirty="0">
                <a:solidFill>
                  <a:srgbClr val="FFFFFF"/>
                </a:solidFill>
              </a:rPr>
              <a:t>News</a:t>
            </a:r>
          </a:p>
          <a:p>
            <a:pPr algn="l">
              <a:buFont typeface="Wingdings 3" charset="2"/>
              <a:buChar char=""/>
            </a:pPr>
            <a:r>
              <a:rPr lang="en-US" dirty="0">
                <a:solidFill>
                  <a:srgbClr val="FFFFFF"/>
                </a:solidFill>
              </a:rPr>
              <a:t>Projections</a:t>
            </a:r>
          </a:p>
        </p:txBody>
      </p:sp>
      <p:sp>
        <p:nvSpPr>
          <p:cNvPr id="2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7"/>
          <a:srcRect l="9056" r="1857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a:solidFill>
                  <a:srgbClr val="FFFFFF"/>
                </a:solidFill>
              </a:rPr>
              <a:pPr defTabSz="914400">
                <a:spcAft>
                  <a:spcPts val="600"/>
                </a:spcAft>
              </a:pPr>
              <a:t>2</a:t>
            </a:fld>
            <a:endParaRPr lang="en-US">
              <a:solidFill>
                <a:srgbClr val="FFFFFF"/>
              </a:solidFill>
            </a:endParaRP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3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28DE8D1-6110-1158-ECDD-5986EE71CAFF}"/>
              </a:ext>
            </a:extLst>
          </p:cNvPr>
          <p:cNvSpPr>
            <a:spLocks noGrp="1"/>
          </p:cNvSpPr>
          <p:nvPr>
            <p:ph type="title"/>
          </p:nvPr>
        </p:nvSpPr>
        <p:spPr>
          <a:xfrm>
            <a:off x="410278" y="323645"/>
            <a:ext cx="6188190" cy="711854"/>
          </a:xfrm>
        </p:spPr>
        <p:txBody>
          <a:bodyPr vert="horz" lIns="91440" tIns="45720" rIns="91440" bIns="45720" rtlCol="0" anchor="t">
            <a:normAutofit fontScale="90000"/>
          </a:bodyPr>
          <a:lstStyle/>
          <a:p>
            <a:pPr algn="l"/>
            <a:r>
              <a:rPr lang="en-US" sz="4200" b="0" dirty="0">
                <a:solidFill>
                  <a:srgbClr val="EBEBEB"/>
                </a:solidFill>
              </a:rPr>
              <a:t>Introduction</a:t>
            </a:r>
          </a:p>
        </p:txBody>
      </p:sp>
      <p:sp>
        <p:nvSpPr>
          <p:cNvPr id="6" name="Text Placeholder 5">
            <a:extLst>
              <a:ext uri="{FF2B5EF4-FFF2-40B4-BE49-F238E27FC236}">
                <a16:creationId xmlns:a16="http://schemas.microsoft.com/office/drawing/2014/main" id="{2CCE942D-28CB-934D-1477-6C2095BD0FB7}"/>
              </a:ext>
            </a:extLst>
          </p:cNvPr>
          <p:cNvSpPr>
            <a:spLocks noGrp="1"/>
          </p:cNvSpPr>
          <p:nvPr>
            <p:ph type="body" sz="quarter" idx="13"/>
          </p:nvPr>
        </p:nvSpPr>
        <p:spPr>
          <a:xfrm>
            <a:off x="491706" y="1359144"/>
            <a:ext cx="6737049" cy="5084788"/>
          </a:xfrm>
        </p:spPr>
        <p:txBody>
          <a:bodyPr vert="horz" lIns="91440" tIns="45720" rIns="91440" bIns="45720" rtlCol="0">
            <a:normAutofit/>
          </a:bodyPr>
          <a:lstStyle/>
          <a:p>
            <a:pPr algn="l"/>
            <a:r>
              <a:rPr lang="en-US" sz="2800" dirty="0">
                <a:solidFill>
                  <a:schemeClr val="tx2"/>
                </a:solidFill>
              </a:rPr>
              <a:t>“Nobody can predict the future. However, one thing is clear, it will be very different to today. We believe that a number of deeply-rooted forces - megatrends - are driving fundamental changes within the investment management industry”—KPMG</a:t>
            </a:r>
          </a:p>
        </p:txBody>
      </p:sp>
      <p:sp>
        <p:nvSpPr>
          <p:cNvPr id="2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2" name="Picture 31" descr="A white background with dots and lines&#10;&#10;Description automatically generated">
            <a:extLst>
              <a:ext uri="{FF2B5EF4-FFF2-40B4-BE49-F238E27FC236}">
                <a16:creationId xmlns:a16="http://schemas.microsoft.com/office/drawing/2014/main" id="{C3FF7073-E8D8-DF37-6E11-2F5FCBD7E7A5}"/>
              </a:ext>
            </a:extLst>
          </p:cNvPr>
          <p:cNvPicPr>
            <a:picLocks noChangeAspect="1"/>
          </p:cNvPicPr>
          <p:nvPr/>
        </p:nvPicPr>
        <p:blipFill rotWithShape="1">
          <a:blip r:embed="rId7"/>
          <a:srcRect l="28867" r="2789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Slide Number Placeholder 4">
            <a:extLst>
              <a:ext uri="{FF2B5EF4-FFF2-40B4-BE49-F238E27FC236}">
                <a16:creationId xmlns:a16="http://schemas.microsoft.com/office/drawing/2014/main" id="{28CD52FE-F61C-5C50-3349-9073FBE00E9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a:solidFill>
                  <a:srgbClr val="FFFFFF"/>
                </a:solidFill>
              </a:rPr>
              <a:pPr defTabSz="914400">
                <a:spcAft>
                  <a:spcPts val="600"/>
                </a:spcAft>
              </a:pPr>
              <a:t>3</a:t>
            </a:fld>
            <a:endParaRPr lang="en-US">
              <a:solidFill>
                <a:srgbClr val="FFFFFF"/>
              </a:solidFill>
            </a:endParaRPr>
          </a:p>
        </p:txBody>
      </p:sp>
    </p:spTree>
    <p:extLst>
      <p:ext uri="{BB962C8B-B14F-4D97-AF65-F5344CB8AC3E}">
        <p14:creationId xmlns:p14="http://schemas.microsoft.com/office/powerpoint/2010/main" val="164439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38E07C2-B201-E7FF-826C-672595542B6A}"/>
              </a:ext>
            </a:extLst>
          </p:cNvPr>
          <p:cNvSpPr>
            <a:spLocks noGrp="1"/>
          </p:cNvSpPr>
          <p:nvPr>
            <p:ph type="title"/>
          </p:nvPr>
        </p:nvSpPr>
        <p:spPr>
          <a:xfrm>
            <a:off x="648930" y="629266"/>
            <a:ext cx="6188190" cy="1622321"/>
          </a:xfrm>
        </p:spPr>
        <p:txBody>
          <a:bodyPr vert="horz" lIns="91440" tIns="45720" rIns="91440" bIns="45720" rtlCol="0" anchor="t">
            <a:normAutofit/>
          </a:bodyPr>
          <a:lstStyle/>
          <a:p>
            <a:pPr algn="l"/>
            <a:r>
              <a:rPr lang="en-US" sz="4200" b="0">
                <a:solidFill>
                  <a:srgbClr val="EBEBEB"/>
                </a:solidFill>
              </a:rPr>
              <a:t>Call to action</a:t>
            </a:r>
          </a:p>
        </p:txBody>
      </p:sp>
      <p:sp>
        <p:nvSpPr>
          <p:cNvPr id="6" name="Text Placeholder 5">
            <a:extLst>
              <a:ext uri="{FF2B5EF4-FFF2-40B4-BE49-F238E27FC236}">
                <a16:creationId xmlns:a16="http://schemas.microsoft.com/office/drawing/2014/main" id="{ADE6DAF8-7D9F-9F11-3235-09DBDDE55D83}"/>
              </a:ext>
            </a:extLst>
          </p:cNvPr>
          <p:cNvSpPr>
            <a:spLocks noGrp="1"/>
          </p:cNvSpPr>
          <p:nvPr>
            <p:ph type="body" sz="quarter" idx="13"/>
          </p:nvPr>
        </p:nvSpPr>
        <p:spPr>
          <a:xfrm>
            <a:off x="648931" y="1536290"/>
            <a:ext cx="6579824" cy="5321710"/>
          </a:xfrm>
        </p:spPr>
        <p:txBody>
          <a:bodyPr vert="horz" lIns="91440" tIns="45720" rIns="91440" bIns="45720" rtlCol="0">
            <a:normAutofit fontScale="92500"/>
          </a:bodyPr>
          <a:lstStyle/>
          <a:p>
            <a:pPr algn="l">
              <a:buFont typeface="Wingdings 3" charset="2"/>
              <a:buChar char=""/>
            </a:pPr>
            <a:r>
              <a:rPr lang="en-US" sz="2800" dirty="0">
                <a:solidFill>
                  <a:schemeClr val="tx2"/>
                </a:solidFill>
              </a:rPr>
              <a:t>“Building wealth through investing doesn't happen overnight, and the balances of each age group indicate that clearly. Starting to invest early helps immensely, even if you feel like you don't have much to show for it in the beginning. In investment accounts, compound interest — the process by which interest earns interest on itself, growing an investment account's balance quicker than it would otherwise — means that starting early helps to grow money quicker.”</a:t>
            </a:r>
          </a:p>
          <a:p>
            <a:pPr algn="l">
              <a:buFont typeface="Wingdings 3" charset="2"/>
              <a:buChar char=""/>
            </a:pPr>
            <a:endParaRPr lang="en-US" dirty="0">
              <a:solidFill>
                <a:srgbClr val="FFFFFF"/>
              </a:solidFill>
            </a:endParaRPr>
          </a:p>
          <a:p>
            <a:pPr algn="l">
              <a:buFont typeface="Wingdings 3" charset="2"/>
              <a:buChar char=""/>
            </a:pPr>
            <a:endParaRPr lang="en-US" dirty="0">
              <a:solidFill>
                <a:srgbClr val="FFFFFF"/>
              </a:solidFill>
            </a:endParaRPr>
          </a:p>
        </p:txBody>
      </p:sp>
      <p:sp>
        <p:nvSpPr>
          <p:cNvPr id="4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 green and purple background with cubes&#10;&#10;Description automatically generated">
            <a:extLst>
              <a:ext uri="{FF2B5EF4-FFF2-40B4-BE49-F238E27FC236}">
                <a16:creationId xmlns:a16="http://schemas.microsoft.com/office/drawing/2014/main" id="{5A946F72-5083-9609-6739-57967B72A1DF}"/>
              </a:ext>
            </a:extLst>
          </p:cNvPr>
          <p:cNvPicPr>
            <a:picLocks noChangeAspect="1"/>
          </p:cNvPicPr>
          <p:nvPr/>
        </p:nvPicPr>
        <p:blipFill rotWithShape="1">
          <a:blip r:embed="rId7"/>
          <a:srcRect l="12800" r="4649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Slide Number Placeholder 4">
            <a:extLst>
              <a:ext uri="{FF2B5EF4-FFF2-40B4-BE49-F238E27FC236}">
                <a16:creationId xmlns:a16="http://schemas.microsoft.com/office/drawing/2014/main" id="{2F64EE8F-2579-4FC0-A92F-C62FAA429BC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a:solidFill>
                  <a:srgbClr val="FFFFFF"/>
                </a:solidFill>
              </a:rPr>
              <a:pPr defTabSz="914400">
                <a:spcAft>
                  <a:spcPts val="600"/>
                </a:spcAft>
              </a:pPr>
              <a:t>4</a:t>
            </a:fld>
            <a:endParaRPr lang="en-US">
              <a:solidFill>
                <a:srgbClr val="FFFFFF"/>
              </a:solidFill>
            </a:endParaRPr>
          </a:p>
        </p:txBody>
      </p:sp>
    </p:spTree>
    <p:extLst>
      <p:ext uri="{BB962C8B-B14F-4D97-AF65-F5344CB8AC3E}">
        <p14:creationId xmlns:p14="http://schemas.microsoft.com/office/powerpoint/2010/main" val="3286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2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2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5" name="Picture 2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2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 name="Rectangle 2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0" y="-313685"/>
            <a:ext cx="9181185" cy="1189985"/>
          </a:xfrm>
        </p:spPr>
        <p:txBody>
          <a:bodyPr vert="horz" lIns="91440" tIns="45720" rIns="91440" bIns="45720" rtlCol="0" anchor="b">
            <a:normAutofit/>
          </a:bodyPr>
          <a:lstStyle/>
          <a:p>
            <a:r>
              <a:rPr lang="en-US" sz="6000" dirty="0"/>
              <a:t>Home Screen</a:t>
            </a:r>
          </a:p>
        </p:txBody>
      </p:sp>
      <p:pic>
        <p:nvPicPr>
          <p:cNvPr id="5" name="Picture 4" descr="A cell phone with a graph on it&#10;&#10;Description automatically generated">
            <a:extLst>
              <a:ext uri="{FF2B5EF4-FFF2-40B4-BE49-F238E27FC236}">
                <a16:creationId xmlns:a16="http://schemas.microsoft.com/office/drawing/2014/main" id="{2CEFE8BD-75B1-B83F-4E1B-BF2E3699BBA0}"/>
              </a:ext>
            </a:extLst>
          </p:cNvPr>
          <p:cNvPicPr>
            <a:picLocks noChangeAspect="1"/>
          </p:cNvPicPr>
          <p:nvPr/>
        </p:nvPicPr>
        <p:blipFill>
          <a:blip r:embed="rId7"/>
          <a:stretch>
            <a:fillRect/>
          </a:stretch>
        </p:blipFill>
        <p:spPr>
          <a:xfrm>
            <a:off x="913405" y="795991"/>
            <a:ext cx="2640677" cy="6055743"/>
          </a:xfrm>
          <a:prstGeom prst="rect">
            <a:avLst/>
          </a:prstGeom>
          <a:effectLst>
            <a:outerShdw blurRad="50800" dist="38100" dir="5400000" algn="t" rotWithShape="0">
              <a:prstClr val="black">
                <a:alpha val="43000"/>
              </a:prstClr>
            </a:outerShdw>
          </a:effectLst>
        </p:spPr>
      </p:pic>
      <p:pic>
        <p:nvPicPr>
          <p:cNvPr id="14" name="Picture 13" descr="A screen shot of a cell phone&#10;&#10;Description automatically generated">
            <a:extLst>
              <a:ext uri="{FF2B5EF4-FFF2-40B4-BE49-F238E27FC236}">
                <a16:creationId xmlns:a16="http://schemas.microsoft.com/office/drawing/2014/main" id="{CC649E39-47AE-6CA0-6B1D-EE0987211E7D}"/>
              </a:ext>
            </a:extLst>
          </p:cNvPr>
          <p:cNvPicPr>
            <a:picLocks noChangeAspect="1"/>
          </p:cNvPicPr>
          <p:nvPr/>
        </p:nvPicPr>
        <p:blipFill>
          <a:blip r:embed="rId8"/>
          <a:stretch>
            <a:fillRect/>
          </a:stretch>
        </p:blipFill>
        <p:spPr>
          <a:xfrm>
            <a:off x="4793726" y="802256"/>
            <a:ext cx="3052305" cy="6055743"/>
          </a:xfrm>
          <a:prstGeom prst="rect">
            <a:avLst/>
          </a:prstGeom>
          <a:effectLst>
            <a:outerShdw blurRad="50800" dist="38100" dir="5400000" algn="t" rotWithShape="0">
              <a:prstClr val="black">
                <a:alpha val="43000"/>
              </a:prstClr>
            </a:outerShdw>
          </a:effectLst>
        </p:spPr>
      </p:pic>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9"/>
          <a:srcRect l="71" r="71"/>
          <a:stretch/>
        </p:blipFill>
        <p:spPr>
          <a:xfrm>
            <a:off x="8975345" y="3554041"/>
            <a:ext cx="2953512" cy="2950318"/>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5</a:t>
            </a:fld>
            <a:endParaRPr lang="en-US">
              <a:solidFill>
                <a:schemeClr val="tx1">
                  <a:tint val="75000"/>
                </a:schemeClr>
              </a:solidFill>
            </a:endParaRPr>
          </a:p>
        </p:txBody>
      </p:sp>
      <p:sp>
        <p:nvSpPr>
          <p:cNvPr id="15" name="Rectangle 14">
            <a:extLst>
              <a:ext uri="{FF2B5EF4-FFF2-40B4-BE49-F238E27FC236}">
                <a16:creationId xmlns:a16="http://schemas.microsoft.com/office/drawing/2014/main" id="{2236294E-4544-8AF8-138B-A5B1EE1232A9}"/>
              </a:ext>
            </a:extLst>
          </p:cNvPr>
          <p:cNvSpPr/>
          <p:nvPr/>
        </p:nvSpPr>
        <p:spPr>
          <a:xfrm>
            <a:off x="5166326" y="5874588"/>
            <a:ext cx="1036066" cy="2214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E9C7DE38-F093-522B-4AAC-F1992206903D}"/>
              </a:ext>
            </a:extLst>
          </p:cNvPr>
          <p:cNvSpPr/>
          <p:nvPr/>
        </p:nvSpPr>
        <p:spPr>
          <a:xfrm>
            <a:off x="1215332" y="5874587"/>
            <a:ext cx="924019" cy="2214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EF1498-DDE9-1A42-956F-9C2CBE7E14FB}"/>
              </a:ext>
            </a:extLst>
          </p:cNvPr>
          <p:cNvSpPr/>
          <p:nvPr/>
        </p:nvSpPr>
        <p:spPr>
          <a:xfrm>
            <a:off x="1522412" y="6282948"/>
            <a:ext cx="1514086" cy="3593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DF86BFD-6B42-2E0E-ABE5-494771CC52FE}"/>
              </a:ext>
            </a:extLst>
          </p:cNvPr>
          <p:cNvSpPr/>
          <p:nvPr/>
        </p:nvSpPr>
        <p:spPr>
          <a:xfrm>
            <a:off x="5517037" y="6297840"/>
            <a:ext cx="1694646" cy="344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D1FE2FF-8FF5-C061-901E-F819933F7A34}"/>
              </a:ext>
            </a:extLst>
          </p:cNvPr>
          <p:cNvSpPr/>
          <p:nvPr/>
        </p:nvSpPr>
        <p:spPr>
          <a:xfrm>
            <a:off x="1130059" y="1794617"/>
            <a:ext cx="327805" cy="396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A61F505-12EA-A80D-B321-7F7279639A5F}"/>
              </a:ext>
            </a:extLst>
          </p:cNvPr>
          <p:cNvSpPr/>
          <p:nvPr/>
        </p:nvSpPr>
        <p:spPr>
          <a:xfrm>
            <a:off x="5055027" y="1794617"/>
            <a:ext cx="2329184" cy="396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E131EBD-440A-D919-C6DC-4AAB88B31307}"/>
              </a:ext>
            </a:extLst>
          </p:cNvPr>
          <p:cNvSpPr/>
          <p:nvPr/>
        </p:nvSpPr>
        <p:spPr>
          <a:xfrm>
            <a:off x="5222349" y="2188234"/>
            <a:ext cx="2084225" cy="1118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E2F7A0-ABDC-D7B6-95E8-DE5A94D020C9}"/>
              </a:ext>
            </a:extLst>
          </p:cNvPr>
          <p:cNvSpPr/>
          <p:nvPr/>
        </p:nvSpPr>
        <p:spPr>
          <a:xfrm>
            <a:off x="6785299" y="2193983"/>
            <a:ext cx="521275" cy="1113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0" y="-313685"/>
            <a:ext cx="9181185" cy="1189985"/>
          </a:xfrm>
        </p:spPr>
        <p:txBody>
          <a:bodyPr vert="horz" lIns="91440" tIns="45720" rIns="91440" bIns="45720" rtlCol="0" anchor="b">
            <a:normAutofit/>
          </a:bodyPr>
          <a:lstStyle/>
          <a:p>
            <a:r>
              <a:rPr lang="en-US" sz="6000" dirty="0"/>
              <a:t>S&amp;P 500 Screen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8975345" y="3554041"/>
            <a:ext cx="2953512" cy="2950318"/>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6</a:t>
            </a:fld>
            <a:endParaRPr lang="en-US">
              <a:solidFill>
                <a:schemeClr val="tx1">
                  <a:tint val="75000"/>
                </a:schemeClr>
              </a:solidFill>
            </a:endParaRPr>
          </a:p>
        </p:txBody>
      </p:sp>
      <p:pic>
        <p:nvPicPr>
          <p:cNvPr id="4" name="Picture 3" descr="A screen shot of a phone&#10;&#10;Description automatically generated">
            <a:extLst>
              <a:ext uri="{FF2B5EF4-FFF2-40B4-BE49-F238E27FC236}">
                <a16:creationId xmlns:a16="http://schemas.microsoft.com/office/drawing/2014/main" id="{FAFA864A-F73A-7DAC-DEE1-BFE7845A2B82}"/>
              </a:ext>
            </a:extLst>
          </p:cNvPr>
          <p:cNvPicPr>
            <a:picLocks noChangeAspect="1"/>
          </p:cNvPicPr>
          <p:nvPr/>
        </p:nvPicPr>
        <p:blipFill>
          <a:blip r:embed="rId3"/>
          <a:stretch>
            <a:fillRect/>
          </a:stretch>
        </p:blipFill>
        <p:spPr>
          <a:xfrm>
            <a:off x="2838091" y="785005"/>
            <a:ext cx="4013614" cy="6072995"/>
          </a:xfrm>
          <a:prstGeom prst="rect">
            <a:avLst/>
          </a:prstGeom>
        </p:spPr>
      </p:pic>
      <p:sp>
        <p:nvSpPr>
          <p:cNvPr id="6" name="Rectangle 5">
            <a:extLst>
              <a:ext uri="{FF2B5EF4-FFF2-40B4-BE49-F238E27FC236}">
                <a16:creationId xmlns:a16="http://schemas.microsoft.com/office/drawing/2014/main" id="{813EAB99-13BC-A87C-FF15-4597D59F9F49}"/>
              </a:ext>
            </a:extLst>
          </p:cNvPr>
          <p:cNvSpPr/>
          <p:nvPr/>
        </p:nvSpPr>
        <p:spPr>
          <a:xfrm>
            <a:off x="3419428" y="6340415"/>
            <a:ext cx="2676572" cy="417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D0E1E4-3623-B73C-0315-E32589015762}"/>
              </a:ext>
            </a:extLst>
          </p:cNvPr>
          <p:cNvSpPr/>
          <p:nvPr/>
        </p:nvSpPr>
        <p:spPr>
          <a:xfrm>
            <a:off x="3091625" y="1247955"/>
            <a:ext cx="522843" cy="417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5DE6D1-C7E9-6050-7B2F-CA41D88314ED}"/>
              </a:ext>
            </a:extLst>
          </p:cNvPr>
          <p:cNvSpPr/>
          <p:nvPr/>
        </p:nvSpPr>
        <p:spPr>
          <a:xfrm>
            <a:off x="3091625" y="4042913"/>
            <a:ext cx="1566639" cy="417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F83A67-ADEE-7840-4FAA-E4540C4CDD7F}"/>
              </a:ext>
            </a:extLst>
          </p:cNvPr>
          <p:cNvSpPr/>
          <p:nvPr/>
        </p:nvSpPr>
        <p:spPr>
          <a:xfrm>
            <a:off x="5279366" y="3293135"/>
            <a:ext cx="120770" cy="2779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632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1757" y="-77634"/>
            <a:ext cx="11242495" cy="888517"/>
          </a:xfrm>
        </p:spPr>
        <p:txBody>
          <a:bodyPr vert="horz" lIns="91440" tIns="45720" rIns="91440" bIns="45720" rtlCol="0" anchor="b">
            <a:noAutofit/>
          </a:bodyPr>
          <a:lstStyle/>
          <a:p>
            <a:r>
              <a:rPr lang="en-US" sz="5200" dirty="0"/>
              <a:t>Create &amp; Login Account Screen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8975345" y="3554041"/>
            <a:ext cx="2953512" cy="2950318"/>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7</a:t>
            </a:fld>
            <a:endParaRPr lang="en-US">
              <a:solidFill>
                <a:schemeClr val="tx1">
                  <a:tint val="75000"/>
                </a:schemeClr>
              </a:solidFill>
            </a:endParaRPr>
          </a:p>
        </p:txBody>
      </p:sp>
      <p:pic>
        <p:nvPicPr>
          <p:cNvPr id="4" name="Picture 3" descr="A screenshot of a cell phone&#10;&#10;Description automatically generated">
            <a:extLst>
              <a:ext uri="{FF2B5EF4-FFF2-40B4-BE49-F238E27FC236}">
                <a16:creationId xmlns:a16="http://schemas.microsoft.com/office/drawing/2014/main" id="{22195D48-6D8F-0A2B-F741-E28E3A4DC69D}"/>
              </a:ext>
            </a:extLst>
          </p:cNvPr>
          <p:cNvPicPr>
            <a:picLocks noChangeAspect="1"/>
          </p:cNvPicPr>
          <p:nvPr/>
        </p:nvPicPr>
        <p:blipFill>
          <a:blip r:embed="rId3"/>
          <a:stretch>
            <a:fillRect/>
          </a:stretch>
        </p:blipFill>
        <p:spPr>
          <a:xfrm>
            <a:off x="912248" y="810883"/>
            <a:ext cx="3301686" cy="6047117"/>
          </a:xfrm>
          <a:prstGeom prst="rect">
            <a:avLst/>
          </a:prstGeom>
        </p:spPr>
      </p:pic>
      <p:pic>
        <p:nvPicPr>
          <p:cNvPr id="7" name="Picture 6" descr="A screen shot of a phone&#10;&#10;Description automatically generated">
            <a:extLst>
              <a:ext uri="{FF2B5EF4-FFF2-40B4-BE49-F238E27FC236}">
                <a16:creationId xmlns:a16="http://schemas.microsoft.com/office/drawing/2014/main" id="{FB2AA96D-733D-1BFB-6B74-F71675F55986}"/>
              </a:ext>
            </a:extLst>
          </p:cNvPr>
          <p:cNvPicPr>
            <a:picLocks noChangeAspect="1"/>
          </p:cNvPicPr>
          <p:nvPr/>
        </p:nvPicPr>
        <p:blipFill>
          <a:blip r:embed="rId4"/>
          <a:stretch>
            <a:fillRect/>
          </a:stretch>
        </p:blipFill>
        <p:spPr>
          <a:xfrm>
            <a:off x="4926706" y="810882"/>
            <a:ext cx="3335867" cy="5969483"/>
          </a:xfrm>
          <a:prstGeom prst="rect">
            <a:avLst/>
          </a:prstGeom>
        </p:spPr>
      </p:pic>
      <p:sp>
        <p:nvSpPr>
          <p:cNvPr id="9" name="Rectangle 8">
            <a:extLst>
              <a:ext uri="{FF2B5EF4-FFF2-40B4-BE49-F238E27FC236}">
                <a16:creationId xmlns:a16="http://schemas.microsoft.com/office/drawing/2014/main" id="{C5D3A4D1-CD22-8626-5436-343C8A5BAC3D}"/>
              </a:ext>
            </a:extLst>
          </p:cNvPr>
          <p:cNvSpPr/>
          <p:nvPr/>
        </p:nvSpPr>
        <p:spPr>
          <a:xfrm>
            <a:off x="6823494" y="3956649"/>
            <a:ext cx="813257" cy="1581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535B9C-E3E0-F6CD-AE6F-E72BF1826A38}"/>
              </a:ext>
            </a:extLst>
          </p:cNvPr>
          <p:cNvSpPr/>
          <p:nvPr/>
        </p:nvSpPr>
        <p:spPr>
          <a:xfrm>
            <a:off x="5538157" y="6271404"/>
            <a:ext cx="1820175" cy="3999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F0CF24-053A-ABB7-25C7-751115FF7159}"/>
              </a:ext>
            </a:extLst>
          </p:cNvPr>
          <p:cNvSpPr/>
          <p:nvPr/>
        </p:nvSpPr>
        <p:spPr>
          <a:xfrm>
            <a:off x="7533373" y="3554040"/>
            <a:ext cx="282160" cy="2847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E26647-A2B1-173B-5238-8BD296B2B54D}"/>
              </a:ext>
            </a:extLst>
          </p:cNvPr>
          <p:cNvSpPr/>
          <p:nvPr/>
        </p:nvSpPr>
        <p:spPr>
          <a:xfrm>
            <a:off x="5094138" y="1264948"/>
            <a:ext cx="444019" cy="3999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33A82D-B574-C636-09D1-2CC2BF821741}"/>
              </a:ext>
            </a:extLst>
          </p:cNvPr>
          <p:cNvSpPr/>
          <p:nvPr/>
        </p:nvSpPr>
        <p:spPr>
          <a:xfrm>
            <a:off x="1055791" y="1264949"/>
            <a:ext cx="445206" cy="4344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04DE25-C581-8274-06B5-5CBBF72B1755}"/>
              </a:ext>
            </a:extLst>
          </p:cNvPr>
          <p:cNvSpPr/>
          <p:nvPr/>
        </p:nvSpPr>
        <p:spPr>
          <a:xfrm>
            <a:off x="1578635" y="6271404"/>
            <a:ext cx="1863306" cy="465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3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0" y="-313685"/>
            <a:ext cx="9181185" cy="1189985"/>
          </a:xfrm>
        </p:spPr>
        <p:txBody>
          <a:bodyPr vert="horz" lIns="91440" tIns="45720" rIns="91440" bIns="45720" rtlCol="0" anchor="b">
            <a:normAutofit/>
          </a:bodyPr>
          <a:lstStyle/>
          <a:p>
            <a:r>
              <a:rPr lang="en-US" sz="6000" dirty="0"/>
              <a:t>Searched Asset Screen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8975345" y="3554041"/>
            <a:ext cx="2953512" cy="2950318"/>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8</a:t>
            </a:fld>
            <a:endParaRPr lang="en-US">
              <a:solidFill>
                <a:schemeClr val="tx1">
                  <a:tint val="75000"/>
                </a:schemeClr>
              </a:solidFill>
            </a:endParaRPr>
          </a:p>
        </p:txBody>
      </p:sp>
      <p:pic>
        <p:nvPicPr>
          <p:cNvPr id="4" name="Picture 3" descr="A screen shot of a graph&#10;&#10;Description automatically generated">
            <a:extLst>
              <a:ext uri="{FF2B5EF4-FFF2-40B4-BE49-F238E27FC236}">
                <a16:creationId xmlns:a16="http://schemas.microsoft.com/office/drawing/2014/main" id="{D182D7C4-4D87-0B68-1CF3-735293DE9DC9}"/>
              </a:ext>
            </a:extLst>
          </p:cNvPr>
          <p:cNvPicPr>
            <a:picLocks noChangeAspect="1"/>
          </p:cNvPicPr>
          <p:nvPr/>
        </p:nvPicPr>
        <p:blipFill>
          <a:blip r:embed="rId3"/>
          <a:stretch>
            <a:fillRect/>
          </a:stretch>
        </p:blipFill>
        <p:spPr>
          <a:xfrm>
            <a:off x="2482950" y="785091"/>
            <a:ext cx="5183231" cy="6072909"/>
          </a:xfrm>
          <a:prstGeom prst="rect">
            <a:avLst/>
          </a:prstGeom>
        </p:spPr>
      </p:pic>
      <p:sp>
        <p:nvSpPr>
          <p:cNvPr id="6" name="Rectangle 5">
            <a:extLst>
              <a:ext uri="{FF2B5EF4-FFF2-40B4-BE49-F238E27FC236}">
                <a16:creationId xmlns:a16="http://schemas.microsoft.com/office/drawing/2014/main" id="{6A9C1DD3-5953-BEAB-BFD0-625C55D95F5A}"/>
              </a:ext>
            </a:extLst>
          </p:cNvPr>
          <p:cNvSpPr/>
          <p:nvPr/>
        </p:nvSpPr>
        <p:spPr>
          <a:xfrm>
            <a:off x="3548479" y="6392174"/>
            <a:ext cx="2843695" cy="3654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89BA5D-73A9-0332-DF57-914EC7117BCC}"/>
              </a:ext>
            </a:extLst>
          </p:cNvPr>
          <p:cNvSpPr/>
          <p:nvPr/>
        </p:nvSpPr>
        <p:spPr>
          <a:xfrm>
            <a:off x="3186515" y="5391509"/>
            <a:ext cx="3930277" cy="1000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1B5CD3-CACF-F918-E697-9CCA2535A2CE}"/>
              </a:ext>
            </a:extLst>
          </p:cNvPr>
          <p:cNvSpPr/>
          <p:nvPr/>
        </p:nvSpPr>
        <p:spPr>
          <a:xfrm>
            <a:off x="5679550" y="4077419"/>
            <a:ext cx="583228" cy="2012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49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0" y="-313685"/>
            <a:ext cx="9181185" cy="1189985"/>
          </a:xfrm>
        </p:spPr>
        <p:txBody>
          <a:bodyPr vert="horz" lIns="91440" tIns="45720" rIns="91440" bIns="45720" rtlCol="0" anchor="b">
            <a:normAutofit/>
          </a:bodyPr>
          <a:lstStyle/>
          <a:p>
            <a:r>
              <a:rPr lang="en-US" sz="6000" dirty="0"/>
              <a:t>Searched Asset Screen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9264769" y="3925563"/>
            <a:ext cx="2793483" cy="2790462"/>
          </a:xfrm>
          <a:prstGeom prst="rect">
            <a:avLst/>
          </a:prstGeom>
          <a:effectLst>
            <a:outerShdw blurRad="50800" dist="38100" dir="5400000" algn="t" rotWithShape="0">
              <a:prstClr val="black">
                <a:alpha val="43000"/>
              </a:prstClr>
            </a:outerShdw>
          </a:effectLst>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8DA9DAA-006C-4F4B-980E-E3DF019B24E2}" type="slidenum">
              <a:rPr lang="en-US" smtClean="0">
                <a:solidFill>
                  <a:schemeClr val="tx1">
                    <a:tint val="75000"/>
                  </a:schemeClr>
                </a:solidFill>
              </a:rPr>
              <a:pPr defTabSz="914400">
                <a:spcAft>
                  <a:spcPts val="600"/>
                </a:spcAft>
              </a:pPr>
              <a:t>9</a:t>
            </a:fld>
            <a:endParaRPr lang="en-US">
              <a:solidFill>
                <a:schemeClr val="tx1">
                  <a:tint val="75000"/>
                </a:schemeClr>
              </a:solidFill>
            </a:endParaRPr>
          </a:p>
        </p:txBody>
      </p:sp>
      <p:pic>
        <p:nvPicPr>
          <p:cNvPr id="5" name="Picture 4" descr="A cell phone screen with white circles&#10;&#10;Description automatically generated">
            <a:extLst>
              <a:ext uri="{FF2B5EF4-FFF2-40B4-BE49-F238E27FC236}">
                <a16:creationId xmlns:a16="http://schemas.microsoft.com/office/drawing/2014/main" id="{C0D3ED1A-7DAF-81CE-A2A0-2F8ACF727CDC}"/>
              </a:ext>
            </a:extLst>
          </p:cNvPr>
          <p:cNvPicPr>
            <a:picLocks noChangeAspect="1"/>
          </p:cNvPicPr>
          <p:nvPr/>
        </p:nvPicPr>
        <p:blipFill>
          <a:blip r:embed="rId3"/>
          <a:stretch>
            <a:fillRect/>
          </a:stretch>
        </p:blipFill>
        <p:spPr>
          <a:xfrm>
            <a:off x="3111216" y="794326"/>
            <a:ext cx="3335636" cy="6063673"/>
          </a:xfrm>
          <a:prstGeom prst="rect">
            <a:avLst/>
          </a:prstGeom>
        </p:spPr>
      </p:pic>
      <p:cxnSp>
        <p:nvCxnSpPr>
          <p:cNvPr id="12" name="Straight Arrow Connector 11">
            <a:extLst>
              <a:ext uri="{FF2B5EF4-FFF2-40B4-BE49-F238E27FC236}">
                <a16:creationId xmlns:a16="http://schemas.microsoft.com/office/drawing/2014/main" id="{62683217-AB45-0230-AC21-342DA1BF394A}"/>
              </a:ext>
            </a:extLst>
          </p:cNvPr>
          <p:cNvCxnSpPr>
            <a:cxnSpLocks/>
          </p:cNvCxnSpPr>
          <p:nvPr/>
        </p:nvCxnSpPr>
        <p:spPr>
          <a:xfrm flipV="1">
            <a:off x="5989016" y="3664266"/>
            <a:ext cx="1607120" cy="20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BF70BE-D395-3C5E-EC38-67AD39C903B9}"/>
              </a:ext>
            </a:extLst>
          </p:cNvPr>
          <p:cNvCxnSpPr/>
          <p:nvPr/>
        </p:nvCxnSpPr>
        <p:spPr>
          <a:xfrm flipV="1">
            <a:off x="5737234" y="2156603"/>
            <a:ext cx="1905099" cy="767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F01674-F7BC-92AD-3AE1-2A7D92BA58E0}"/>
              </a:ext>
            </a:extLst>
          </p:cNvPr>
          <p:cNvCxnSpPr/>
          <p:nvPr/>
        </p:nvCxnSpPr>
        <p:spPr>
          <a:xfrm flipH="1" flipV="1">
            <a:off x="2251494" y="2540478"/>
            <a:ext cx="1147314" cy="38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2BBEB0-D241-E7F1-5DE9-0BACDB32B081}"/>
              </a:ext>
            </a:extLst>
          </p:cNvPr>
          <p:cNvCxnSpPr/>
          <p:nvPr/>
        </p:nvCxnSpPr>
        <p:spPr>
          <a:xfrm flipH="1">
            <a:off x="2165230" y="3933645"/>
            <a:ext cx="1630393"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E88D6A-9D65-7DEB-8E36-E85BCCB878B0}"/>
              </a:ext>
            </a:extLst>
          </p:cNvPr>
          <p:cNvSpPr txBox="1"/>
          <p:nvPr/>
        </p:nvSpPr>
        <p:spPr>
          <a:xfrm>
            <a:off x="7705803" y="1804808"/>
            <a:ext cx="2539083" cy="1200329"/>
          </a:xfrm>
          <a:prstGeom prst="rect">
            <a:avLst/>
          </a:prstGeom>
          <a:noFill/>
        </p:spPr>
        <p:txBody>
          <a:bodyPr wrap="square" rtlCol="0">
            <a:spAutoFit/>
          </a:bodyPr>
          <a:lstStyle/>
          <a:p>
            <a:r>
              <a:rPr lang="en-US" dirty="0"/>
              <a:t>Yahoo Finance Quarterly, Earning, and Revenue Estimates</a:t>
            </a:r>
          </a:p>
        </p:txBody>
      </p:sp>
      <p:sp>
        <p:nvSpPr>
          <p:cNvPr id="21" name="TextBox 20">
            <a:extLst>
              <a:ext uri="{FF2B5EF4-FFF2-40B4-BE49-F238E27FC236}">
                <a16:creationId xmlns:a16="http://schemas.microsoft.com/office/drawing/2014/main" id="{6D6E29D9-5493-78E4-E03F-884DBD10E9E5}"/>
              </a:ext>
            </a:extLst>
          </p:cNvPr>
          <p:cNvSpPr txBox="1"/>
          <p:nvPr/>
        </p:nvSpPr>
        <p:spPr>
          <a:xfrm>
            <a:off x="46438" y="2086085"/>
            <a:ext cx="2920471" cy="646331"/>
          </a:xfrm>
          <a:prstGeom prst="rect">
            <a:avLst/>
          </a:prstGeom>
          <a:noFill/>
        </p:spPr>
        <p:txBody>
          <a:bodyPr wrap="square" rtlCol="0">
            <a:spAutoFit/>
          </a:bodyPr>
          <a:lstStyle/>
          <a:p>
            <a:r>
              <a:rPr lang="en-US" dirty="0"/>
              <a:t>Yahoo Finance News Updates Real Time</a:t>
            </a:r>
          </a:p>
        </p:txBody>
      </p:sp>
      <p:sp>
        <p:nvSpPr>
          <p:cNvPr id="22" name="TextBox 21">
            <a:extLst>
              <a:ext uri="{FF2B5EF4-FFF2-40B4-BE49-F238E27FC236}">
                <a16:creationId xmlns:a16="http://schemas.microsoft.com/office/drawing/2014/main" id="{1D6C40C7-4BA9-22E5-4CD0-2453AC62E578}"/>
              </a:ext>
            </a:extLst>
          </p:cNvPr>
          <p:cNvSpPr txBox="1"/>
          <p:nvPr/>
        </p:nvSpPr>
        <p:spPr>
          <a:xfrm>
            <a:off x="0" y="4197028"/>
            <a:ext cx="2920471" cy="369332"/>
          </a:xfrm>
          <a:prstGeom prst="rect">
            <a:avLst/>
          </a:prstGeom>
          <a:noFill/>
        </p:spPr>
        <p:txBody>
          <a:bodyPr wrap="square" rtlCol="0">
            <a:spAutoFit/>
          </a:bodyPr>
          <a:lstStyle/>
          <a:p>
            <a:r>
              <a:rPr lang="en-US" dirty="0"/>
              <a:t>Bloomberg Case Studies</a:t>
            </a:r>
          </a:p>
        </p:txBody>
      </p:sp>
      <p:sp>
        <p:nvSpPr>
          <p:cNvPr id="23" name="TextBox 22">
            <a:extLst>
              <a:ext uri="{FF2B5EF4-FFF2-40B4-BE49-F238E27FC236}">
                <a16:creationId xmlns:a16="http://schemas.microsoft.com/office/drawing/2014/main" id="{9F30AEB6-E588-2961-A00D-DD4A60B53A8A}"/>
              </a:ext>
            </a:extLst>
          </p:cNvPr>
          <p:cNvSpPr txBox="1"/>
          <p:nvPr/>
        </p:nvSpPr>
        <p:spPr>
          <a:xfrm>
            <a:off x="7585546" y="3366031"/>
            <a:ext cx="2539083" cy="923330"/>
          </a:xfrm>
          <a:prstGeom prst="rect">
            <a:avLst/>
          </a:prstGeom>
          <a:noFill/>
        </p:spPr>
        <p:txBody>
          <a:bodyPr wrap="square" rtlCol="0">
            <a:spAutoFit/>
          </a:bodyPr>
          <a:lstStyle/>
          <a:p>
            <a:r>
              <a:rPr lang="en-US" dirty="0"/>
              <a:t>Amazon Released Financial Reports (2022 Document)</a:t>
            </a:r>
          </a:p>
        </p:txBody>
      </p:sp>
    </p:spTree>
    <p:extLst>
      <p:ext uri="{BB962C8B-B14F-4D97-AF65-F5344CB8AC3E}">
        <p14:creationId xmlns:p14="http://schemas.microsoft.com/office/powerpoint/2010/main" val="2512170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224</TotalTime>
  <Words>217</Words>
  <Application>Microsoft Macintosh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Century Gothic</vt:lpstr>
      <vt:lpstr>Wingdings 3</vt:lpstr>
      <vt:lpstr>Ion</vt:lpstr>
      <vt:lpstr>2Centz Application</vt:lpstr>
      <vt:lpstr>Application layout</vt:lpstr>
      <vt:lpstr>Introduction</vt:lpstr>
      <vt:lpstr>Call to action</vt:lpstr>
      <vt:lpstr>Home Screen</vt:lpstr>
      <vt:lpstr>S&amp;P 500 Screen</vt:lpstr>
      <vt:lpstr>Create &amp; Login Account Screen</vt:lpstr>
      <vt:lpstr>Searched Asset Screen</vt:lpstr>
      <vt:lpstr>Searched Asset Screen</vt:lpstr>
      <vt:lpstr>Prediction Screen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2Centz Application</dc:title>
  <dc:creator>Elton Ago</dc:creator>
  <cp:lastModifiedBy>Elton Ago</cp:lastModifiedBy>
  <cp:revision>1</cp:revision>
  <dcterms:created xsi:type="dcterms:W3CDTF">2023-12-05T03:39:35Z</dcterms:created>
  <dcterms:modified xsi:type="dcterms:W3CDTF">2024-01-01T01:13:33Z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